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8"/>
  </p:notesMasterIdLst>
  <p:sldIdLst>
    <p:sldId id="257" r:id="rId2"/>
    <p:sldId id="256" r:id="rId3"/>
    <p:sldId id="268" r:id="rId4"/>
    <p:sldId id="258" r:id="rId5"/>
    <p:sldId id="267" r:id="rId6"/>
    <p:sldId id="261" r:id="rId7"/>
    <p:sldId id="262" r:id="rId8"/>
    <p:sldId id="270" r:id="rId9"/>
    <p:sldId id="269" r:id="rId10"/>
    <p:sldId id="260" r:id="rId11"/>
    <p:sldId id="259" r:id="rId12"/>
    <p:sldId id="265" r:id="rId13"/>
    <p:sldId id="272" r:id="rId14"/>
    <p:sldId id="271" r:id="rId15"/>
    <p:sldId id="264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3" autoAdjust="0"/>
    <p:restoredTop sz="94689" autoAdjust="0"/>
  </p:normalViewPr>
  <p:slideViewPr>
    <p:cSldViewPr>
      <p:cViewPr varScale="1">
        <p:scale>
          <a:sx n="51" d="100"/>
          <a:sy n="51" d="100"/>
        </p:scale>
        <p:origin x="-90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468835-69BE-4F6D-B8EE-07268313E940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ED873-E13D-4876-838A-DABC06B4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ED873-E13D-4876-838A-DABC06B4E36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69ED-50CD-423F-B381-66B2916AD2C4}" type="datetime1">
              <a:rPr lang="en-US" smtClean="0"/>
              <a:t>2/27/2013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0477-CC6F-46ED-BC18-CC5409366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A04A-D089-40D0-837B-6ED7BA58911E}" type="datetime1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0477-CC6F-46ED-BC18-CC5409366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DE2B-D8BD-4DA4-BD62-E6C817A412A0}" type="datetime1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0477-CC6F-46ED-BC18-CC5409366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61A8-D2F3-4292-813B-56F7EE2B4618}" type="datetime1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0477-CC6F-46ED-BC18-CC5409366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20C6-5191-42B5-92FD-44FF95BFDCEE}" type="datetime1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0477-CC6F-46ED-BC18-CC5409366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058F-0132-472F-B83B-C3777A6B9AFE}" type="datetime1">
              <a:rPr lang="en-US" smtClean="0"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0477-CC6F-46ED-BC18-CC5409366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0033-33D9-4F84-8C1C-E26F00952A7A}" type="datetime1">
              <a:rPr lang="en-US" smtClean="0"/>
              <a:t>2/27/2013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0477-CC6F-46ED-BC18-CC5409366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691E-8107-476D-8A9E-FDA67A7A9218}" type="datetime1">
              <a:rPr lang="en-US" smtClean="0"/>
              <a:t>2/27/2013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0477-CC6F-46ED-BC18-CC5409366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097D-5BAF-4655-B494-B1ED2A4672A7}" type="datetime1">
              <a:rPr lang="en-US" smtClean="0"/>
              <a:t>2/27/2013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0477-CC6F-46ED-BC18-CC5409366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B9C6C-5C25-4620-B600-A4BCB2170D09}" type="datetime1">
              <a:rPr lang="en-US" smtClean="0"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0477-CC6F-46ED-BC18-CC5409366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E677-29E6-42E2-85C8-D14FCBCBB6CC}" type="datetime1">
              <a:rPr lang="en-US" smtClean="0"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E40477-CC6F-46ED-BC18-CC54093663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D06E67-7C35-4CC0-A07F-FCB7A7264BF4}" type="datetime1">
              <a:rPr lang="en-US" smtClean="0"/>
              <a:t>2/27/2013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E40477-CC6F-46ED-BC18-CC54093663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nkscape.downloadasaurus.com/" TargetMode="External"/><Relationship Id="rId2" Type="http://schemas.openxmlformats.org/officeDocument/2006/relationships/hyperlink" Target="http://www.cnet.com/1770-5_1-0.html?query=paint.net&amp;tag=srch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illeauthority.org/t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5181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spc="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spc="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spc="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spc="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spc="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spc="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spc="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spc="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spc="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spc="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spc="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spc="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spc="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spc="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spc="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spc="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spc="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for Producing </a:t>
            </a:r>
            <a:br>
              <a:rPr lang="en-US" sz="4900" spc="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spc="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Quality </a:t>
            </a:r>
            <a:br>
              <a:rPr lang="en-US" sz="4900" spc="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spc="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Tactile Graphics</a:t>
            </a:r>
            <a:br>
              <a:rPr lang="en-US" sz="4900" spc="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spc="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spc="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solidFill>
                  <a:schemeClr val="tx1"/>
                </a:solidFill>
              </a:rPr>
              <a:t>Lucia Hasty, MA, CTVI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Rocky Mountain Braille Associates</a:t>
            </a:r>
            <a:r>
              <a:rPr lang="en-US" sz="4400" spc="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spc="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4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Dual embossing heads- </a:t>
            </a:r>
          </a:p>
          <a:p>
            <a:pPr lvl="1"/>
            <a:r>
              <a:rPr lang="en-US" sz="3600" dirty="0" smtClean="0"/>
              <a:t>one for standard braille (text)</a:t>
            </a:r>
          </a:p>
          <a:p>
            <a:pPr lvl="1"/>
            <a:r>
              <a:rPr lang="en-US" sz="3600" dirty="0" smtClean="0"/>
              <a:t>one for high resolution graphics</a:t>
            </a:r>
          </a:p>
          <a:p>
            <a:endParaRPr lang="en-US" sz="2800" dirty="0" smtClean="0"/>
          </a:p>
          <a:p>
            <a:r>
              <a:rPr lang="en-US" sz="3600" dirty="0" smtClean="0"/>
              <a:t>Single-sided embossing</a:t>
            </a:r>
          </a:p>
          <a:p>
            <a:endParaRPr lang="en-US" sz="2800" dirty="0" smtClean="0"/>
          </a:p>
          <a:p>
            <a:r>
              <a:rPr lang="en-US" sz="3600" dirty="0" smtClean="0"/>
              <a:t>8.5” or 11.5” wide tractor-feed paper</a:t>
            </a:r>
          </a:p>
          <a:p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Software:  FIREBIRD 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69909"/>
            <a:ext cx="8229600" cy="478809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mbria" pitchFamily="18" charset="0"/>
              </a:rPr>
              <a:t>Create graphic from a scanned image to which various filters are applied</a:t>
            </a:r>
          </a:p>
          <a:p>
            <a:endParaRPr lang="en-US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Will open gif, tiff, jpg, </a:t>
            </a:r>
            <a:r>
              <a:rPr lang="en-US" dirty="0" err="1" smtClean="0">
                <a:latin typeface="Cambria" pitchFamily="18" charset="0"/>
              </a:rPr>
              <a:t>png</a:t>
            </a:r>
            <a:r>
              <a:rPr lang="en-US" dirty="0" smtClean="0">
                <a:latin typeface="Cambria" pitchFamily="18" charset="0"/>
              </a:rPr>
              <a:t>, bmp files</a:t>
            </a:r>
          </a:p>
          <a:p>
            <a:endParaRPr lang="en-US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Will not open </a:t>
            </a:r>
            <a:r>
              <a:rPr lang="en-US" dirty="0" err="1" smtClean="0">
                <a:latin typeface="Cambria" pitchFamily="18" charset="0"/>
              </a:rPr>
              <a:t>pdf</a:t>
            </a:r>
            <a:r>
              <a:rPr lang="en-US" dirty="0" smtClean="0">
                <a:latin typeface="Cambria" pitchFamily="18" charset="0"/>
              </a:rPr>
              <a:t>, </a:t>
            </a:r>
            <a:r>
              <a:rPr lang="en-US" dirty="0" err="1" smtClean="0">
                <a:latin typeface="Cambria" pitchFamily="18" charset="0"/>
              </a:rPr>
              <a:t>prn</a:t>
            </a:r>
            <a:r>
              <a:rPr lang="en-US" dirty="0" smtClean="0">
                <a:latin typeface="Cambria" pitchFamily="18" charset="0"/>
              </a:rPr>
              <a:t>, </a:t>
            </a:r>
            <a:r>
              <a:rPr lang="en-US" dirty="0" err="1" smtClean="0">
                <a:latin typeface="Cambria" pitchFamily="18" charset="0"/>
              </a:rPr>
              <a:t>brg</a:t>
            </a:r>
            <a:r>
              <a:rPr lang="en-US" dirty="0" smtClean="0">
                <a:latin typeface="Cambria" pitchFamily="18" charset="0"/>
              </a:rPr>
              <a:t> files</a:t>
            </a:r>
          </a:p>
          <a:p>
            <a:endParaRPr lang="en-US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Simplified drawing program included</a:t>
            </a:r>
          </a:p>
          <a:p>
            <a:endParaRPr lang="en-US" dirty="0" smtClean="0">
              <a:latin typeface="Cambria" pitchFamily="18" charset="0"/>
            </a:endParaRPr>
          </a:p>
          <a:p>
            <a:pPr>
              <a:buNone/>
            </a:pPr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Untitled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0728325" cy="7239000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001000" y="0"/>
            <a:ext cx="457200" cy="617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5943600"/>
            <a:ext cx="46482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5943600"/>
            <a:ext cx="83058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5715000"/>
            <a:ext cx="27432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86200" y="5562600"/>
            <a:ext cx="47244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362200" y="5867400"/>
            <a:ext cx="17526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14600" y="6019800"/>
            <a:ext cx="17526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667000" y="6172200"/>
            <a:ext cx="17526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038600" y="5410200"/>
            <a:ext cx="4191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8077200" y="0"/>
            <a:ext cx="0" cy="1219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 rot="16200000">
            <a:off x="4216868" y="1040935"/>
            <a:ext cx="457200" cy="88909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72465" cy="4837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85800" y="53340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Animal Cell- APH Tactile Graphic Image Library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software for images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800" dirty="0" smtClean="0"/>
              <a:t>Paint.net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>
                <a:hlinkClick r:id="rId2"/>
              </a:rPr>
              <a:t>http://www.cnet.com/1770-5_1-0.html?query=paint.net&amp;tag=srch</a:t>
            </a:r>
            <a:endParaRPr lang="en-US" dirty="0" smtClean="0"/>
          </a:p>
          <a:p>
            <a:endParaRPr lang="en-US" dirty="0" smtClean="0"/>
          </a:p>
          <a:p>
            <a:r>
              <a:rPr lang="en-US" sz="2800" dirty="0" err="1" smtClean="0"/>
              <a:t>Inkscape</a:t>
            </a:r>
            <a:endParaRPr lang="en-US" sz="2800" dirty="0" smtClean="0"/>
          </a:p>
          <a:p>
            <a:pPr lvl="1"/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inkscape.downloadasaurus.c</a:t>
            </a:r>
            <a:r>
              <a:rPr lang="en-US" dirty="0" smtClean="0">
                <a:hlinkClick r:id="rId3"/>
              </a:rPr>
              <a:t>om/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endParaRPr lang="en-US" sz="28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Lucia\Desktop\world-map-20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9600"/>
            <a:ext cx="7987052" cy="5181600"/>
          </a:xfrm>
          <a:prstGeom prst="rect">
            <a:avLst/>
          </a:prstGeo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coming today.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000" dirty="0" smtClean="0">
                <a:latin typeface="+mj-lt"/>
              </a:rPr>
              <a:t>Contact me if you have more questions.</a:t>
            </a:r>
          </a:p>
          <a:p>
            <a:pPr>
              <a:buNone/>
            </a:pPr>
            <a:endParaRPr lang="en-US" sz="5000" dirty="0" smtClean="0">
              <a:latin typeface="+mj-lt"/>
            </a:endParaRPr>
          </a:p>
          <a:p>
            <a:pPr>
              <a:buNone/>
            </a:pPr>
            <a:r>
              <a:rPr lang="en-US" sz="5000" dirty="0" smtClean="0">
                <a:latin typeface="+mj-lt"/>
              </a:rPr>
              <a:t>Lucia@tactilegraphics.org</a:t>
            </a:r>
            <a:endParaRPr lang="en-US" sz="5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7772400" cy="4953000"/>
          </a:xfrm>
        </p:spPr>
        <p:txBody>
          <a:bodyPr anchor="ctr"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Virginia AER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2013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ucia\Desktop\1 Images for VA\Phoenix Log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0"/>
            <a:ext cx="5812705" cy="6568137"/>
          </a:xfrm>
          <a:prstGeom prst="rect">
            <a:avLst/>
          </a:prstGeo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PHOENIX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Braille and tactile graphics embosser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Enabling Technologies</a:t>
            </a: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438400" y="2529681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Good things to know about the Firebird software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Autofit/>
          </a:bodyPr>
          <a:lstStyle/>
          <a:p>
            <a:endParaRPr lang="en-US" sz="1200" dirty="0" smtClean="0"/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Cambria" pitchFamily="18" charset="0"/>
              </a:rPr>
              <a:t>Easy to learn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Cambria" pitchFamily="18" charset="0"/>
              </a:rPr>
              <a:t>Continually </a:t>
            </a:r>
            <a:r>
              <a:rPr lang="en-US" sz="2400" b="1" dirty="0" smtClean="0">
                <a:latin typeface="Cambria" pitchFamily="18" charset="0"/>
              </a:rPr>
              <a:t>updated with new features to </a:t>
            </a:r>
            <a:r>
              <a:rPr lang="en-US" sz="2400" b="1" dirty="0" smtClean="0">
                <a:latin typeface="Cambria" pitchFamily="18" charset="0"/>
              </a:rPr>
              <a:t>improve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smtClean="0">
                <a:latin typeface="Cambria" pitchFamily="18" charset="0"/>
              </a:rPr>
              <a:t>     </a:t>
            </a:r>
            <a:r>
              <a:rPr lang="en-US" sz="2400" b="1" dirty="0" smtClean="0">
                <a:latin typeface="Cambria" pitchFamily="18" charset="0"/>
              </a:rPr>
              <a:t>   graphics </a:t>
            </a:r>
            <a:r>
              <a:rPr lang="en-US" sz="2400" b="1" dirty="0" smtClean="0">
                <a:latin typeface="Cambria" pitchFamily="18" charset="0"/>
              </a:rPr>
              <a:t>production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Cambria" pitchFamily="18" charset="0"/>
              </a:rPr>
              <a:t>Updates </a:t>
            </a:r>
            <a:r>
              <a:rPr lang="en-US" sz="2400" b="1" dirty="0" smtClean="0">
                <a:latin typeface="Cambria" pitchFamily="18" charset="0"/>
              </a:rPr>
              <a:t>free, downloadable from Enabling </a:t>
            </a:r>
            <a:r>
              <a:rPr lang="en-US" sz="2400" b="1" dirty="0" smtClean="0">
                <a:latin typeface="Cambria" pitchFamily="18" charset="0"/>
              </a:rPr>
              <a:t>website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Cambria" pitchFamily="18" charset="0"/>
              </a:rPr>
              <a:t>Copy </a:t>
            </a:r>
            <a:r>
              <a:rPr lang="en-US" sz="2400" b="1" dirty="0" smtClean="0">
                <a:latin typeface="Cambria" pitchFamily="18" charset="0"/>
              </a:rPr>
              <a:t>and paste braille from your translation program 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>
                <a:latin typeface="Cambria" pitchFamily="18" charset="0"/>
              </a:rPr>
              <a:t>          </a:t>
            </a:r>
            <a:r>
              <a:rPr lang="en-US" sz="2400" b="1" dirty="0" smtClean="0">
                <a:latin typeface="Cambria" pitchFamily="18" charset="0"/>
              </a:rPr>
              <a:t>into an image in Firebird. 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Cambria" pitchFamily="18" charset="0"/>
              </a:rPr>
              <a:t>Compliant </a:t>
            </a:r>
            <a:r>
              <a:rPr lang="en-US" sz="2400" b="1" dirty="0" smtClean="0">
                <a:latin typeface="Cambria" pitchFamily="18" charset="0"/>
              </a:rPr>
              <a:t>with the BANA Guidelines and Standards for Tactile Graphics 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/>
            </a:r>
            <a:br>
              <a:rPr lang="en-US" sz="1600" b="1" dirty="0" smtClean="0"/>
            </a:br>
            <a:endParaRPr lang="en-US" sz="1600" b="1" dirty="0" smtClean="0"/>
          </a:p>
          <a:p>
            <a:endParaRPr lang="en-US" sz="14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724400" y="6324600"/>
            <a:ext cx="3352800" cy="365125"/>
          </a:xfrm>
        </p:spPr>
        <p:txBody>
          <a:bodyPr/>
          <a:lstStyle/>
          <a:p>
            <a:r>
              <a:rPr lang="en-US" dirty="0" smtClean="0"/>
              <a:t>© Lucia Hasty 2/2013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28600"/>
            <a:ext cx="4635639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002060"/>
                </a:solidFill>
                <a:hlinkClick r:id="rId2"/>
              </a:rPr>
              <a:t>www.brailleauthority.org/tg</a:t>
            </a:r>
            <a:r>
              <a:rPr lang="en-US" sz="4000" dirty="0" smtClean="0">
                <a:solidFill>
                  <a:srgbClr val="002060"/>
                </a:solidFill>
              </a:rPr>
              <a:t>   </a:t>
            </a:r>
          </a:p>
          <a:p>
            <a:pPr marL="1280160">
              <a:lnSpc>
                <a:spcPct val="110000"/>
              </a:lnSpc>
              <a:buNone/>
            </a:pPr>
            <a:endParaRPr lang="en-US" sz="3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4000" dirty="0" smtClean="0">
                <a:latin typeface="Cambria" pitchFamily="18" charset="0"/>
              </a:rPr>
              <a:t>Html version for download</a:t>
            </a:r>
          </a:p>
          <a:p>
            <a:pPr>
              <a:buNone/>
            </a:pPr>
            <a:r>
              <a:rPr lang="en-US" sz="4000" dirty="0" smtClean="0">
                <a:latin typeface="Cambria" pitchFamily="18" charset="0"/>
              </a:rPr>
              <a:t>Searchable </a:t>
            </a:r>
          </a:p>
          <a:p>
            <a:pPr>
              <a:buNone/>
            </a:pPr>
            <a:r>
              <a:rPr lang="en-US" sz="4000" dirty="0" smtClean="0">
                <a:latin typeface="Cambria" pitchFamily="18" charset="0"/>
              </a:rPr>
              <a:t>Printable .</a:t>
            </a:r>
            <a:r>
              <a:rPr lang="en-US" sz="4000" dirty="0" err="1" smtClean="0">
                <a:latin typeface="Cambria" pitchFamily="18" charset="0"/>
              </a:rPr>
              <a:t>pdf</a:t>
            </a:r>
            <a:r>
              <a:rPr lang="en-US" sz="4000" dirty="0" smtClean="0">
                <a:latin typeface="Cambria" pitchFamily="18" charset="0"/>
              </a:rPr>
              <a:t> version</a:t>
            </a:r>
          </a:p>
          <a:p>
            <a:pPr>
              <a:buNone/>
            </a:pPr>
            <a:r>
              <a:rPr lang="en-US" sz="4000" dirty="0" smtClean="0">
                <a:latin typeface="Cambria" pitchFamily="18" charset="0"/>
              </a:rPr>
              <a:t>Print and braille versions for purchase- APH</a:t>
            </a:r>
          </a:p>
          <a:p>
            <a:pPr>
              <a:buNone/>
            </a:pPr>
            <a:r>
              <a:rPr lang="en-US" sz="4000" dirty="0" smtClean="0">
                <a:latin typeface="Cambria" pitchFamily="18" charset="0"/>
              </a:rPr>
              <a:t>Supplement with examples of </a:t>
            </a:r>
            <a:r>
              <a:rPr lang="en-US" sz="4000" dirty="0" smtClean="0">
                <a:latin typeface="Cambria" pitchFamily="18" charset="0"/>
              </a:rPr>
              <a:t>TGs- APH</a:t>
            </a:r>
            <a:endParaRPr lang="en-US" sz="40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267200" y="6492875"/>
            <a:ext cx="2350681" cy="365125"/>
          </a:xfrm>
        </p:spPr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Good things to know about the Phoenix </a:t>
            </a:r>
            <a:r>
              <a:rPr lang="en-US" dirty="0" smtClean="0"/>
              <a:t>embosser, continued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Cambria" pitchFamily="18" charset="0"/>
              </a:rPr>
              <a:t>Have produced over 1500 tactile graphics with my Phoenix</a:t>
            </a:r>
          </a:p>
          <a:p>
            <a:endParaRPr lang="en-US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Has produced steadily with no maintenance problems</a:t>
            </a:r>
          </a:p>
          <a:p>
            <a:endParaRPr lang="en-US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Option to emboss on wide or narrow paper </a:t>
            </a:r>
          </a:p>
          <a:p>
            <a:endParaRPr lang="en-US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Two embossing heads- one for text and one for high resolution graphics</a:t>
            </a:r>
          </a:p>
          <a:p>
            <a:endParaRPr lang="en-US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Standard Library of Congress braille for text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2133600"/>
            <a:ext cx="8153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smtClean="0"/>
              <a:t>  Price is reasonable for a dual purpose embosser.</a:t>
            </a:r>
            <a:br>
              <a:rPr lang="en-US" sz="3600" dirty="0" smtClean="0"/>
            </a:br>
            <a:endParaRPr lang="en-US" sz="3600" dirty="0" smtClean="0"/>
          </a:p>
          <a:p>
            <a:pPr>
              <a:buFont typeface="Wingdings" pitchFamily="2" charset="2"/>
              <a:buChar char="v"/>
            </a:pPr>
            <a:r>
              <a:rPr lang="en-US" sz="3600" dirty="0" smtClean="0"/>
              <a:t>  </a:t>
            </a:r>
            <a:r>
              <a:rPr lang="en-US" sz="3600" dirty="0" err="1" smtClean="0"/>
              <a:t>Enabling’s</a:t>
            </a:r>
            <a:r>
              <a:rPr lang="en-US" sz="3600" dirty="0" smtClean="0"/>
              <a:t> </a:t>
            </a:r>
            <a:r>
              <a:rPr lang="en-US" sz="3600" dirty="0" smtClean="0"/>
              <a:t>Tech Support is superb. </a:t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04800" y="457200"/>
            <a:ext cx="8382000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More g</a:t>
            </a:r>
            <a:r>
              <a:rPr lang="en-US" sz="4400" dirty="0" smtClean="0"/>
              <a:t>ood </a:t>
            </a:r>
            <a:r>
              <a:rPr lang="en-US" sz="4400" dirty="0" smtClean="0"/>
              <a:t>things to know about the Phoenix embosser</a:t>
            </a:r>
            <a:endParaRPr lang="en-US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2">
      <a:dk1>
        <a:srgbClr val="0F6FC6"/>
      </a:dk1>
      <a:lt1>
        <a:sysClr val="window" lastClr="FFFFFF"/>
      </a:lt1>
      <a:dk2>
        <a:srgbClr val="21B2C8"/>
      </a:dk2>
      <a:lt2>
        <a:srgbClr val="DBF5F9"/>
      </a:lt2>
      <a:accent1>
        <a:srgbClr val="DBF5F9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2192</TotalTime>
  <Words>310</Words>
  <Application>Microsoft Office PowerPoint</Application>
  <PresentationFormat>On-screen Show (4:3)</PresentationFormat>
  <Paragraphs>76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        Technology for Producing  High Quality  Tactile Graphics  Lucia Hasty, MA, CTVI Rocky Mountain Braille Associates </vt:lpstr>
      <vt:lpstr>Virginia AER 2013</vt:lpstr>
      <vt:lpstr>Slide 3</vt:lpstr>
      <vt:lpstr>PHOENIX  Braille and tactile graphics embosser Enabling Technologies</vt:lpstr>
      <vt:lpstr>Good things to know about the Firebird software</vt:lpstr>
      <vt:lpstr>Slide 6</vt:lpstr>
      <vt:lpstr>Slide 7</vt:lpstr>
      <vt:lpstr>Good things to know about the Phoenix embosser, continued</vt:lpstr>
      <vt:lpstr>Slide 9</vt:lpstr>
      <vt:lpstr>FEATURES</vt:lpstr>
      <vt:lpstr>Software:  FIREBIRD GRAPHICS</vt:lpstr>
      <vt:lpstr>Slide 12</vt:lpstr>
      <vt:lpstr>Slide 13</vt:lpstr>
      <vt:lpstr>Free software for images</vt:lpstr>
      <vt:lpstr>Slide 15</vt:lpstr>
      <vt:lpstr>Thank you for coming today.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Lucia</dc:creator>
  <cp:lastModifiedBy>Lucia</cp:lastModifiedBy>
  <cp:revision>88</cp:revision>
  <dcterms:created xsi:type="dcterms:W3CDTF">2011-08-13T11:30:38Z</dcterms:created>
  <dcterms:modified xsi:type="dcterms:W3CDTF">2013-02-28T04:48:23Z</dcterms:modified>
</cp:coreProperties>
</file>